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6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2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4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9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6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2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BA44-E3AB-4A5E-9099-5BEB569FAE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5B17-2A09-4CE6-94F3-DBC32826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0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843" y="3429000"/>
            <a:ext cx="8914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Президент Российской Федерации Владимир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Путин, выступая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15 января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 посланием Федеральному Собранию, заявил, что потенциал основного закона страны, принятого в 1993 году, не исчерпан, поэтому новая Конституция не нужна.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Но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к действующей сейчас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Конституции глава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государства предложил принять ряд поправок.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s://s14.stc.all.kpcdn.net/share/i/12/11238089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76" y="592293"/>
            <a:ext cx="4320540" cy="28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3" y="592293"/>
            <a:ext cx="4277338" cy="28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Усиление роли Государственной Думы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908685"/>
            <a:ext cx="8641080" cy="4525963"/>
          </a:xfrm>
        </p:spPr>
        <p:txBody>
          <a:bodyPr>
            <a:noAutofit/>
          </a:bodyPr>
          <a:lstStyle/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50" b="1" dirty="0">
                <a:solidFill>
                  <a:schemeClr val="accent1">
                    <a:lumMod val="75000"/>
                  </a:schemeClr>
                </a:solidFill>
              </a:rPr>
              <a:t>В случае окончательного одобрения законопроекта Государственная Дума получит право утверждать кандидатуру Председателя Правительства РФ, предлагаемую </a:t>
            </a:r>
            <a:r>
              <a:rPr lang="ru-RU" sz="2450" b="1" dirty="0" smtClean="0">
                <a:solidFill>
                  <a:schemeClr val="accent1">
                    <a:lumMod val="75000"/>
                  </a:schemeClr>
                </a:solidFill>
              </a:rPr>
              <a:t>Президентом.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50" b="1" dirty="0" smtClean="0">
                <a:solidFill>
                  <a:schemeClr val="accent1">
                    <a:lumMod val="75000"/>
                  </a:schemeClr>
                </a:solidFill>
              </a:rPr>
              <a:t>Назначать </a:t>
            </a:r>
            <a:r>
              <a:rPr lang="ru-RU" sz="2450" b="1" dirty="0">
                <a:solidFill>
                  <a:schemeClr val="accent1">
                    <a:lumMod val="75000"/>
                  </a:schemeClr>
                </a:solidFill>
              </a:rPr>
              <a:t>утвержденного Председателя будет Президент. </a:t>
            </a:r>
            <a:endParaRPr lang="ru-RU" sz="24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50" b="1" dirty="0" smtClean="0">
                <a:solidFill>
                  <a:schemeClr val="accent1">
                    <a:lumMod val="75000"/>
                  </a:schemeClr>
                </a:solidFill>
              </a:rPr>
              <a:t>Также </a:t>
            </a:r>
            <a:r>
              <a:rPr lang="ru-RU" sz="2450" b="1" dirty="0">
                <a:solidFill>
                  <a:schemeClr val="accent1">
                    <a:lumMod val="75000"/>
                  </a:schemeClr>
                </a:solidFill>
              </a:rPr>
              <a:t>Государственной Думой будут утверждаться кандидатуры заместителей Председателя Правительства и федеральных министров (за исключением отдельных министров, руководство деятельностью которых осуществляет Президент, в частности министров «силового блока») по представлению Председателя Правительства РФ.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450" dirty="0"/>
          </a:p>
        </p:txBody>
      </p:sp>
    </p:spTree>
    <p:extLst>
      <p:ext uri="{BB962C8B-B14F-4D97-AF65-F5344CB8AC3E}">
        <p14:creationId xmlns:p14="http://schemas.microsoft.com/office/powerpoint/2010/main" val="4266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Усиление роли Совета Федерации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548640"/>
            <a:ext cx="8641080" cy="4525963"/>
          </a:xfrm>
        </p:spPr>
        <p:txBody>
          <a:bodyPr>
            <a:noAutofit/>
          </a:bodyPr>
          <a:lstStyle/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Руководители федеральных органов исполнительной власти (включая федеральных министров),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по вопросам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обороны и безопасности, внутренних дел, юстиции, иностранных дел, предотвращения чрезвычайных ситуаций, а также прокуроры субъектов РФ будут назначаться Президентом РФ по итогам консультаций с Советом Федерации.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Также к ведению Совета Федерации предлагается отнести прекращение по представлению Президента полномочий судей Конституционного суда, Верховного Суда, судей кассационных и апелляционных судов — в случае совершения ими поступков, порочащих честь и достоинство судьи.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8173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Изменение численности судей 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908685"/>
            <a:ext cx="8641080" cy="2548890"/>
          </a:xfrm>
        </p:spPr>
        <p:txBody>
          <a:bodyPr/>
          <a:lstStyle/>
          <a:p>
            <a:pPr marL="0" indent="45720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Количество судей Конституционного суда сокращается с </a:t>
            </a:r>
            <a:r>
              <a:rPr lang="ru-RU" sz="2600" b="1" dirty="0">
                <a:solidFill>
                  <a:srgbClr val="C00000"/>
                </a:solidFill>
              </a:rPr>
              <a:t>19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 до </a:t>
            </a:r>
            <a:r>
              <a:rPr lang="ru-RU" sz="2600" b="1" dirty="0">
                <a:solidFill>
                  <a:srgbClr val="C00000"/>
                </a:solidFill>
              </a:rPr>
              <a:t>11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45720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По запросу Президента РФ Конституционный суд будет проверять конституционность принятых законов как федеральных, так и региональных до их подписания.</a:t>
            </a:r>
          </a:p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endParaRPr lang="ru-RU" dirty="0"/>
          </a:p>
        </p:txBody>
      </p:sp>
      <p:pic>
        <p:nvPicPr>
          <p:cNvPr id="4098" name="Picture 2" descr="https://www.hristiane.ru/_service/39130/display/img_version/6617590/img_name/6303_39130_dceeace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61" y="3429000"/>
            <a:ext cx="5441199" cy="30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Как документ будет рассматриваться дальше?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1600200"/>
            <a:ext cx="8641080" cy="4525963"/>
          </a:xfrm>
        </p:spPr>
        <p:txBody>
          <a:bodyPr>
            <a:normAutofit/>
          </a:bodyPr>
          <a:lstStyle/>
          <a:p>
            <a:pPr marL="0" indent="45720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После рассмотрения во втором и третьем чтениях Государственной Думой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поправки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также рассматривает Совет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Федерации. </a:t>
            </a:r>
            <a:endParaRPr lang="ru-RU" sz="3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45720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Однако, в соответствии с Конституцией РФ, «поправки к главам </a:t>
            </a:r>
            <a:r>
              <a:rPr lang="ru-RU" sz="3100" b="1" dirty="0">
                <a:solidFill>
                  <a:srgbClr val="C00000"/>
                </a:solidFill>
              </a:rPr>
              <a:t>3–8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 Конституции Российской Федерации […] вступают в силу после их одобрения органами законодательной власти не менее чем двух третей субъектов РФ».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4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Общероссийское голосование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548640"/>
            <a:ext cx="8641080" cy="4525963"/>
          </a:xfrm>
        </p:spPr>
        <p:txBody>
          <a:bodyPr>
            <a:noAutofit/>
          </a:bodyPr>
          <a:lstStyle/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Президент РФ Владимир Путин подчеркнул, что проект изменений в Конституцию также должен быть вынесен на общероссийское голосование. 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Статья 2 законопроекта определяет, что рассматриваемый проект выносится на «общероссийское голосование».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«Полагаем необходимым ко второму чтению проекта определить порядок и процедуру проведения соответствующего голосования», — сказано в заключении профильного Комитета.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"Народное голосование" по предложенным изменениям может состояться уже осенью 2020 года.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500" dirty="0" smtClean="0"/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8453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.mycdn.me/i?r=AzEPZsRbOZEKgBhR0XGMT1RkTejxNjfZuXIuRmJ3M8twi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685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Представители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МарГУ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активно включились в обсуждение поправок в Конституцию РФ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930" t="30200" r="33333" b="26495"/>
          <a:stretch/>
        </p:blipFill>
        <p:spPr bwMode="auto">
          <a:xfrm>
            <a:off x="4572000" y="1268730"/>
            <a:ext cx="4320540" cy="288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8590" t="14530" r="19872" b="10540"/>
          <a:stretch/>
        </p:blipFill>
        <p:spPr bwMode="auto">
          <a:xfrm>
            <a:off x="235675" y="3429001"/>
            <a:ext cx="4336325" cy="317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s://www.marpravda.ru/upload/iblock/3c0/DEN_82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68730"/>
            <a:ext cx="432054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2022" y="4509135"/>
            <a:ext cx="4140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ОТКРЫТОСТЬ, ПРОЗРАЧНОСТЬ И ОБРАТНАЯ СВЯЗЬ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88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685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Изменения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 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Конституцию, поддержанные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 первом чтении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1268729"/>
            <a:ext cx="8641080" cy="5400675"/>
          </a:xfrm>
        </p:spPr>
        <p:txBody>
          <a:bodyPr>
            <a:noAutofit/>
          </a:bodyPr>
          <a:lstStyle/>
          <a:p>
            <a:pPr marL="0" indent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Государственная Дума поддержала проект поправок к Конституции, внесенный </a:t>
            </a:r>
            <a:r>
              <a:rPr lang="ru-RU" sz="2700" b="1" dirty="0">
                <a:solidFill>
                  <a:srgbClr val="C00000"/>
                </a:solidFill>
              </a:rPr>
              <a:t>20 января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Президентом РФ Владимиром Путиным. 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700" b="1" dirty="0">
                <a:solidFill>
                  <a:srgbClr val="C00000"/>
                </a:solidFill>
              </a:rPr>
              <a:t>23 января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– Госдума единогласно приняла в первом чтении президентский законопроект о поправке к Конституции. </a:t>
            </a:r>
          </a:p>
          <a:p>
            <a:pPr marL="0" indent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Официальный представитель Президента по законопроекту, Председатель профильного комитета Павел Крашенинников разъясняет, за какие именно изменения в основной закон проголосовали в первом чтении депутаты.</a:t>
            </a:r>
          </a:p>
          <a:p>
            <a:pPr marL="0" indent="0">
              <a:buNone/>
            </a:pP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7887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1600200"/>
            <a:ext cx="8641080" cy="4709160"/>
          </a:xfrm>
        </p:spPr>
        <p:txBody>
          <a:bodyPr>
            <a:normAutofit/>
          </a:bodyPr>
          <a:lstStyle/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Проектом предлагаются изменения в положения </a:t>
            </a:r>
            <a:r>
              <a:rPr lang="ru-RU" sz="2800" b="1" dirty="0">
                <a:solidFill>
                  <a:srgbClr val="C00000"/>
                </a:solidFill>
              </a:rPr>
              <a:t>22-х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статей глав с </a:t>
            </a:r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по </a:t>
            </a:r>
            <a:r>
              <a:rPr lang="ru-RU" sz="2800" b="1" dirty="0">
                <a:solidFill>
                  <a:srgbClr val="C00000"/>
                </a:solidFill>
              </a:rPr>
              <a:t>8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Конституции РФ в целях обеспечения: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суверенитета нашей страны,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закрепления социальных гарантий для граждан,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развития политической системы, в том числе путем усиления роли парламента в формировании структуры органов государственной власти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При этом не меняются </a:t>
            </a:r>
            <a:r>
              <a:rPr lang="ru-RU" sz="2800" b="1" dirty="0">
                <a:solidFill>
                  <a:srgbClr val="C00000"/>
                </a:solidFill>
              </a:rPr>
              <a:t>1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 </a:t>
            </a:r>
            <a:r>
              <a:rPr lang="ru-RU" sz="2800" b="1" dirty="0">
                <a:solidFill>
                  <a:srgbClr val="C00000"/>
                </a:solidFill>
              </a:rPr>
              <a:t>2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главы.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685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Изменения в Конституцию, поддержанные в первом чтении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14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Закрепление мер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соцподдержки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908685"/>
            <a:ext cx="8641080" cy="3960495"/>
          </a:xfrm>
        </p:spPr>
        <p:txBody>
          <a:bodyPr>
            <a:normAutofit/>
          </a:bodyPr>
          <a:lstStyle/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Устанавливается, что </a:t>
            </a:r>
            <a:r>
              <a:rPr lang="ru-RU" sz="2800" b="1" dirty="0">
                <a:solidFill>
                  <a:srgbClr val="C00000"/>
                </a:solidFill>
              </a:rPr>
              <a:t>МРОТ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не может быть ниже прожиточного минимума, и закрепляется обязательная индексация пенсий, пособий и иных социальных выплат.</a:t>
            </a:r>
          </a:p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 конституционном уровне определяется, что система </a:t>
            </a:r>
            <a:r>
              <a:rPr lang="ru-RU" sz="2800" b="1" dirty="0">
                <a:solidFill>
                  <a:srgbClr val="C00000"/>
                </a:solidFill>
              </a:rPr>
              <a:t>пенсионного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обеспечения формируется на основе принципов всеобщности, справедливости и солидарности поколений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/>
          </a:p>
        </p:txBody>
      </p:sp>
      <p:pic>
        <p:nvPicPr>
          <p:cNvPr id="1026" name="Picture 2" descr="https://ooosatus.ru/wp-content/uploads/2019/09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4577734"/>
            <a:ext cx="5400675" cy="21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4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Верховенство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российского права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4149089"/>
            <a:ext cx="4680585" cy="2400795"/>
          </a:xfrm>
        </p:spPr>
        <p:txBody>
          <a:bodyPr>
            <a:normAutofit/>
          </a:bodyPr>
          <a:lstStyle/>
          <a:p>
            <a:pPr marL="0" indent="45720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Данное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противоречие должно быть установлено </a:t>
            </a:r>
            <a:r>
              <a:rPr lang="ru-RU" sz="2800" b="1" dirty="0">
                <a:solidFill>
                  <a:srgbClr val="C00000"/>
                </a:solidFill>
              </a:rPr>
              <a:t>Конституционным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судом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2054" name="Picture 6" descr="https://mtdata.ru/u26/photoA3A0/20425268640-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30" y="3789045"/>
            <a:ext cx="3890010" cy="24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1" y="1111389"/>
            <a:ext cx="8641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 случае окончательного одобрения законопроекта не будут подлежать исполнению решения </a:t>
            </a:r>
            <a:r>
              <a:rPr lang="ru-RU" sz="2800" b="1" dirty="0">
                <a:solidFill>
                  <a:srgbClr val="C00000"/>
                </a:solidFill>
              </a:rPr>
              <a:t>межгосударственных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органов, принятые на основании положений международных договоров России в их истолковании, </a:t>
            </a:r>
            <a:r>
              <a:rPr lang="ru-RU" sz="2800" b="1" dirty="0">
                <a:solidFill>
                  <a:srgbClr val="C00000"/>
                </a:solidFill>
              </a:rPr>
              <a:t>противоречащем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Конституции РФ.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7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Требования к кандидату на должность Президента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1600200"/>
            <a:ext cx="8641080" cy="4525963"/>
          </a:xfrm>
        </p:spPr>
        <p:txBody>
          <a:bodyPr>
            <a:normAutofit/>
          </a:bodyPr>
          <a:lstStyle/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Усиливаются требования к кандидату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 должность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Президента РФ. </a:t>
            </a:r>
          </a:p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Предлагается закрепить требование о постоянном проживании кандидата на территории России не менее </a:t>
            </a:r>
            <a:r>
              <a:rPr lang="ru-RU" sz="2800" b="1" dirty="0">
                <a:solidFill>
                  <a:srgbClr val="C00000"/>
                </a:solidFill>
              </a:rPr>
              <a:t>25 лет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а также об отсутствии иностранного гражданства или вида на жительство в другом государстве, причем не только на момент участия в выборах, но и в прошлом.</a:t>
            </a:r>
          </a:p>
          <a:p>
            <a:pPr marL="0" indent="457200">
              <a:spcBef>
                <a:spcPts val="600"/>
              </a:spcBef>
              <a:spcAft>
                <a:spcPts val="6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0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Закрепление роли Госсовета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1268730"/>
            <a:ext cx="5272918" cy="4320540"/>
          </a:xfrm>
        </p:spPr>
        <p:txBody>
          <a:bodyPr>
            <a:normAutofit/>
          </a:bodyPr>
          <a:lstStyle/>
          <a:p>
            <a:pPr marL="0" indent="45720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Согласно проекту Президент формирует Государственный совет Российской Федерации в целях «обеспечения согласованного взаимодействия органов государственной власти,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определения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основных направлений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внутренней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 внешней политики». </a:t>
            </a:r>
          </a:p>
        </p:txBody>
      </p:sp>
      <p:pic>
        <p:nvPicPr>
          <p:cNvPr id="3074" name="Picture 2" descr="http://kapital-rus.ru/img/2020/news/375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76" y="1628775"/>
            <a:ext cx="3600450" cy="2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" y="5438299"/>
            <a:ext cx="84087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 Государственного совета будет определяться специальным федеральным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4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Проверка конституционности законов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548640"/>
            <a:ext cx="8641080" cy="5217478"/>
          </a:xfrm>
        </p:spPr>
        <p:txBody>
          <a:bodyPr>
            <a:noAutofit/>
          </a:bodyPr>
          <a:lstStyle/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Законотворческая процедура в отношении федеральных конституционных законов и федеральных законов дополняется возможностью Президента обратиться в Конституционный суд с запросом о проверке конституционности одобренного парламентом закона до его подписания.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В случае подтверждения конституционности закона Президент его подписывает. </a:t>
            </a:r>
          </a:p>
          <a:p>
            <a:pPr marL="0" indent="4572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Если же КС РФ не подтвердит конституционность федерального конституционного закона или федерального закона, то глава государства возвращает закон в Государственную Думу.</a:t>
            </a: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6312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Новые требования к чиновникам, депутатам и судьям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908685"/>
            <a:ext cx="8641080" cy="5400675"/>
          </a:xfrm>
        </p:spPr>
        <p:txBody>
          <a:bodyPr>
            <a:noAutofit/>
          </a:bodyPr>
          <a:lstStyle/>
          <a:p>
            <a:pPr marL="0" indent="457200" fontAlgn="base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Вводятся повышенные требования к 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Председателю Правительства РФ и его заместителям,</a:t>
            </a: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федеральным министрам, </a:t>
            </a: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иным руководителям федеральных органов исполнительной власти,</a:t>
            </a: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высшим должностным лицам субъекта РФ, </a:t>
            </a: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руководителям федеральных государственных органов, </a:t>
            </a: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членам Совета Федерации, </a:t>
            </a: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депутатам Государственной Думы, </a:t>
            </a:r>
          </a:p>
          <a:p>
            <a:pPr fontAlgn="base">
              <a:spcBef>
                <a:spcPts val="0"/>
              </a:spcBef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судьям. </a:t>
            </a:r>
          </a:p>
          <a:p>
            <a:pPr marL="0" indent="457200" fontAlgn="base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«Им будет на конституционном уровне запрещено иметь иностранное гражданство или вид на жительство в другой стране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457200">
              <a:lnSpc>
                <a:spcPct val="120000"/>
              </a:lnSpc>
              <a:spcAft>
                <a:spcPts val="600"/>
              </a:spcAft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76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197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Изменения в Конституцию, поддержанные в первом чтении </vt:lpstr>
      <vt:lpstr> Изменения в Конституцию, поддержанные в первом чтении </vt:lpstr>
      <vt:lpstr> Закрепление мер соцподдержки </vt:lpstr>
      <vt:lpstr> Верховенство российского права </vt:lpstr>
      <vt:lpstr>Требования к кандидату на должность Президента РФ</vt:lpstr>
      <vt:lpstr> Закрепление роли Госсовета </vt:lpstr>
      <vt:lpstr> Проверка конституционности законов </vt:lpstr>
      <vt:lpstr> Новые требования к чиновникам, депутатам и судьям </vt:lpstr>
      <vt:lpstr> Усиление роли Государственной Думы </vt:lpstr>
      <vt:lpstr> Усиление роли Совета Федерации </vt:lpstr>
      <vt:lpstr>Изменение численности судей КС</vt:lpstr>
      <vt:lpstr> Как документ будет рассматриваться дальше? </vt:lpstr>
      <vt:lpstr>Общероссийское голосование</vt:lpstr>
      <vt:lpstr>Презентация PowerPoint</vt:lpstr>
      <vt:lpstr> Представители МарГУ активно включились в обсуждение поправок в Конституцию РФ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Коновалова Татьяна Васильевна</dc:creator>
  <cp:lastModifiedBy>Коновалова Татьяна Васильевна</cp:lastModifiedBy>
  <cp:revision>21</cp:revision>
  <dcterms:created xsi:type="dcterms:W3CDTF">2020-01-30T07:51:58Z</dcterms:created>
  <dcterms:modified xsi:type="dcterms:W3CDTF">2020-01-31T05:31:22Z</dcterms:modified>
</cp:coreProperties>
</file>